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12" r:id="rId2"/>
    <p:sldId id="260" r:id="rId3"/>
    <p:sldId id="307" r:id="rId4"/>
    <p:sldId id="448" r:id="rId5"/>
    <p:sldId id="449" r:id="rId6"/>
    <p:sldId id="420" r:id="rId7"/>
    <p:sldId id="423" r:id="rId8"/>
    <p:sldId id="440" r:id="rId9"/>
    <p:sldId id="445" r:id="rId10"/>
    <p:sldId id="446" r:id="rId11"/>
    <p:sldId id="417" r:id="rId12"/>
    <p:sldId id="418" r:id="rId13"/>
    <p:sldId id="425" r:id="rId14"/>
    <p:sldId id="426" r:id="rId15"/>
    <p:sldId id="439" r:id="rId16"/>
    <p:sldId id="422" r:id="rId17"/>
    <p:sldId id="429" r:id="rId18"/>
    <p:sldId id="437" r:id="rId19"/>
    <p:sldId id="43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70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-564" y="-114"/>
      </p:cViewPr>
      <p:guideLst>
        <p:guide orient="horz" pos="2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Ass.Prof Kunal D Gaikwad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C8011-12F4-420C-BA6A-A69A6508D33B}" type="datetimeFigureOut">
              <a:rPr lang="en-IN" smtClean="0"/>
              <a:pPr/>
              <a:t>21-03-2025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Ass.Prof Kunal D Gaikwad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9B861-D163-4BE4-A6C2-6FFBD398FAA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Ass.Prof Kunal D Gaikwad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AC191-FB0D-4AA3-AE96-EAE2102039D6}" type="datetimeFigureOut">
              <a:rPr lang="en-IN" smtClean="0"/>
              <a:pPr/>
              <a:t>21-03-2025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Ass.Prof Kunal D Gaikwad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0EEEF-EF52-4402-AD12-ED3AF404C8DB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535D-0807-4DB1-BA18-F848DB6A752D}" type="datetime1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7EAA7-4BE5-4702-AA08-3CDE3E9D58E0}" type="datetime1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C802-8B73-4697-A081-456E45C9713B}" type="datetime1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5" r="59215" b="36435"/>
          <a:stretch>
            <a:fillRect/>
          </a:stretch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F9CF04EC-CB28-4C8F-9C7E-3A21698C56DE}" type="datetime1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6EB9-6FF6-4E06-A349-E6EA2E086056}" type="datetime1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F083-DF76-41AB-8CAD-06EBD6365F86}" type="datetime1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E73CB-39B3-4D71-9E4D-02ED187702D1}" type="datetime1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A5A60-4D7C-486E-9195-A6A033E8E2CD}" type="datetime1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B9B1-CE81-403D-8DE4-E0C5FEA4DBBF}" type="datetime1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11A2-9047-42C0-B4BC-B38CDABBBD8B}" type="datetime1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C778A29D-7BB3-4554-8789-C17552D65536}" type="datetime1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" t="474" r="48549" b="36564"/>
          <a:stretch>
            <a:fillRect/>
          </a:stretch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38" b="-1538"/>
          <a:stretch>
            <a:fillRect/>
          </a:stretch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CD423-8FC2-4B37-A16E-1F95D51C60A1}" type="datetime1">
              <a:rPr lang="en-US" smtClean="0"/>
              <a:pPr/>
              <a:t>3/21/2025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5" y="638508"/>
            <a:ext cx="11752730" cy="1411467"/>
          </a:xfrm>
        </p:spPr>
        <p:txBody>
          <a:bodyPr>
            <a:normAutofit fontScale="90000"/>
          </a:bodyPr>
          <a:lstStyle/>
          <a:p>
            <a:r>
              <a:rPr lang="en-IN" sz="6000" b="1" i="0" u="none" strike="noStrike" baseline="0" dirty="0">
                <a:latin typeface="Arial Black" panose="020B0A04020102020204" pitchFamily="34" charset="0"/>
              </a:rPr>
              <a:t>IOT AND CLOUD COMPUTING</a:t>
            </a:r>
            <a:endParaRPr lang="en-IN" sz="23900" b="1" dirty="0"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227295"/>
            <a:ext cx="7530353" cy="2877671"/>
          </a:xfrm>
        </p:spPr>
        <p:txBody>
          <a:bodyPr>
            <a:normAutofit fontScale="55000" lnSpcReduction="20000"/>
          </a:bodyPr>
          <a:lstStyle/>
          <a:p>
            <a:r>
              <a:rPr lang="en-US" sz="3600" b="1" dirty="0"/>
              <a:t>By,</a:t>
            </a:r>
          </a:p>
          <a:p>
            <a:r>
              <a:rPr lang="en-US" sz="5900" b="1" dirty="0"/>
              <a:t>Ass. Prof. Kunal D Gaikwad</a:t>
            </a:r>
          </a:p>
          <a:p>
            <a:r>
              <a:rPr lang="en-US" sz="3000" b="1" dirty="0"/>
              <a:t>Pursuing PHD (IOT and Machine Learning) </a:t>
            </a:r>
          </a:p>
          <a:p>
            <a:r>
              <a:rPr lang="en-US" sz="3000" b="1" dirty="0"/>
              <a:t>M.E(Computer Networks)</a:t>
            </a:r>
          </a:p>
          <a:p>
            <a:r>
              <a:rPr lang="en-US" sz="3000" b="1" dirty="0"/>
              <a:t>B.E(Computer Science &amp; Engineering)</a:t>
            </a:r>
          </a:p>
          <a:p>
            <a:r>
              <a:rPr lang="en-US" sz="3000" b="1" dirty="0"/>
              <a:t>Diploma(Computer Engineering)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835" y="2115445"/>
            <a:ext cx="3993440" cy="370648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77" y="0"/>
            <a:ext cx="7860890" cy="60173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/>
          <p:cNvSpPr txBox="1"/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5909" r="5907"/>
          <a:stretch>
            <a:fillRect/>
          </a:stretch>
        </p:blipFill>
        <p:spPr>
          <a:xfrm>
            <a:off x="720310" y="137408"/>
            <a:ext cx="10751380" cy="58836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/>
          <p:cNvSpPr txBox="1"/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57703"/>
            <a:ext cx="11519647" cy="3742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4" y="1954307"/>
            <a:ext cx="5069174" cy="26356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83" y="137408"/>
            <a:ext cx="5604619" cy="6641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 Box 1"/>
          <p:cNvSpPr txBox="1"/>
          <p:nvPr/>
        </p:nvSpPr>
        <p:spPr>
          <a:xfrm>
            <a:off x="8477342" y="1146810"/>
            <a:ext cx="16129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1200" b="1" dirty="0"/>
              <a:t>Temperature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530291" y="1422400"/>
            <a:ext cx="16129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1200" b="1"/>
              <a:t>Humidity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/>
          <p:cNvSpPr txBox="1"/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154" y="137408"/>
            <a:ext cx="5828252" cy="6583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7" y="116368"/>
            <a:ext cx="5419320" cy="6583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rrow: Right 1"/>
          <p:cNvSpPr/>
          <p:nvPr/>
        </p:nvSpPr>
        <p:spPr>
          <a:xfrm rot="10800000">
            <a:off x="1622610" y="842682"/>
            <a:ext cx="1936377" cy="322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Arrow: Right 2"/>
          <p:cNvSpPr/>
          <p:nvPr/>
        </p:nvSpPr>
        <p:spPr>
          <a:xfrm rot="10800000">
            <a:off x="10323585" y="2724679"/>
            <a:ext cx="1174379" cy="322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/>
          <p:cNvSpPr txBox="1"/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729" y="0"/>
            <a:ext cx="5184271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7" y="0"/>
            <a:ext cx="541932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rrow: Right 1"/>
          <p:cNvSpPr/>
          <p:nvPr/>
        </p:nvSpPr>
        <p:spPr>
          <a:xfrm rot="10800000">
            <a:off x="1622610" y="842682"/>
            <a:ext cx="1936377" cy="322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Arrow: Right 2"/>
          <p:cNvSpPr/>
          <p:nvPr/>
        </p:nvSpPr>
        <p:spPr>
          <a:xfrm rot="10800000">
            <a:off x="10323585" y="2724679"/>
            <a:ext cx="1174379" cy="322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0"/>
            <a:ext cx="600710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sz="1600" b="0" dirty="0">
                <a:solidFill>
                  <a:srgbClr val="728E00"/>
                </a:solidFill>
                <a:latin typeface="Consolas" panose="020B0609020204030204"/>
                <a:ea typeface="Consolas" panose="020B0609020204030204"/>
              </a:rPr>
              <a:t>#include</a:t>
            </a:r>
            <a:r>
              <a:rPr sz="1600" b="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&lt;DHT.h&gt;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 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728E00"/>
                </a:solidFill>
                <a:latin typeface="Consolas" panose="020B0609020204030204"/>
                <a:ea typeface="Consolas" panose="020B0609020204030204"/>
              </a:rPr>
              <a:t>#include</a:t>
            </a:r>
            <a:r>
              <a:rPr sz="1600" b="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&lt;ESP8266WiFi.h</a:t>
            </a:r>
            <a:r>
              <a:rPr sz="1600" b="0" dirty="0" smtClean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&gt;</a:t>
            </a:r>
            <a:endParaRPr sz="1600" b="0" dirty="0">
              <a:solidFill>
                <a:srgbClr val="005C5F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String </a:t>
            </a:r>
            <a:r>
              <a:rPr sz="1600" b="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apiKey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= </a:t>
            </a:r>
            <a:r>
              <a:rPr sz="1600" b="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</a:t>
            </a:r>
            <a:r>
              <a:rPr sz="1600" b="0" dirty="0" smtClean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L50AZYU1DFHJTWMU"</a:t>
            </a:r>
            <a:r>
              <a:rPr sz="1600" b="0" dirty="0" smtClean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sz="1600" b="0" dirty="0" smtClean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//</a:t>
            </a:r>
            <a:r>
              <a:rPr lang="en-US" sz="1600" b="0" dirty="0" smtClean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Write API Key</a:t>
            </a:r>
            <a:endParaRPr sz="1600" b="0" dirty="0">
              <a:solidFill>
                <a:srgbClr val="95A5A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b="0" dirty="0" err="1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constchar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*</a:t>
            </a:r>
            <a:r>
              <a:rPr sz="1600" b="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ssid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=  </a:t>
            </a:r>
            <a:r>
              <a:rPr sz="1600" b="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"Nari"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 </a:t>
            </a:r>
            <a:r>
              <a:rPr lang="en-US" sz="1600" b="0" dirty="0" smtClean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   </a:t>
            </a:r>
            <a:r>
              <a:rPr lang="en-US" sz="1600" dirty="0" smtClean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//</a:t>
            </a:r>
            <a:r>
              <a:rPr lang="en-US" sz="1600" dirty="0" err="1" smtClean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Wifi</a:t>
            </a:r>
            <a:r>
              <a:rPr lang="en-US" sz="1600" dirty="0" smtClean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-Hotspot Name</a:t>
            </a:r>
            <a:r>
              <a:rPr sz="1600" b="0" dirty="0" smtClean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</a:p>
          <a:p>
            <a:pPr>
              <a:lnSpc>
                <a:spcPts val="1425"/>
              </a:lnSpc>
            </a:pPr>
            <a:r>
              <a:rPr sz="1600" b="0" dirty="0" err="1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constchar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*pass =  </a:t>
            </a:r>
            <a:r>
              <a:rPr sz="1600" b="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"naresh123</a:t>
            </a:r>
            <a:r>
              <a:rPr sz="1600" b="0" dirty="0" smtClean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</a:t>
            </a:r>
            <a:r>
              <a:rPr sz="1600" b="0" dirty="0" smtClean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  <a:r>
              <a:rPr lang="en-US" sz="1600" b="0" dirty="0" smtClean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</a:t>
            </a:r>
            <a:r>
              <a:rPr lang="en-US" sz="1600" dirty="0" smtClean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//</a:t>
            </a:r>
            <a:r>
              <a:rPr lang="en-US" sz="1200" dirty="0" err="1" smtClean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Wifi</a:t>
            </a:r>
            <a:r>
              <a:rPr lang="en-US" sz="1200" dirty="0" smtClean="0">
                <a:solidFill>
                  <a:srgbClr val="95A5A6"/>
                </a:solidFill>
                <a:latin typeface="Consolas" panose="020B0609020204030204"/>
                <a:ea typeface="Consolas" panose="020B0609020204030204"/>
              </a:rPr>
              <a:t>-Hotspot password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b="0" dirty="0" err="1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constchar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* server = </a:t>
            </a:r>
            <a:r>
              <a:rPr sz="1600" b="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"api.thingspeak.com"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728E00"/>
                </a:solidFill>
                <a:latin typeface="Consolas" panose="020B0609020204030204"/>
                <a:ea typeface="Consolas" panose="020B0609020204030204"/>
              </a:rPr>
              <a:t>#define</a:t>
            </a:r>
            <a:r>
              <a:rPr sz="1600" b="0" dirty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DHTPIN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D4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DHT 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dht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DHTPIN, DHT11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</a:p>
          <a:p>
            <a:pPr>
              <a:lnSpc>
                <a:spcPts val="1425"/>
              </a:lnSpc>
            </a:pPr>
            <a:r>
              <a:rPr sz="1600" b="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WiFiClient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client;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</a:t>
            </a:r>
            <a:r>
              <a:rPr sz="1600" b="0" dirty="0" err="1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void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setup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()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{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sz="1600" b="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begin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sz="1600" b="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115200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sz="1600" b="0" dirty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delay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sz="1600" b="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1000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dht</a:t>
            </a:r>
            <a:r>
              <a:rPr sz="1600" b="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begin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()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sz="1600" b="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sz="1600" b="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"Connecting to "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sz="1600" b="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sz="1600" b="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ssid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WiFi</a:t>
            </a:r>
            <a:r>
              <a:rPr sz="1600" b="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begin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sz="1600" b="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ssid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, pass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sz="1600" b="0" dirty="0">
                <a:solidFill>
                  <a:srgbClr val="728E00"/>
                </a:solidFill>
                <a:latin typeface="Consolas" panose="020B0609020204030204"/>
                <a:ea typeface="Consolas" panose="020B0609020204030204"/>
              </a:rPr>
              <a:t>while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WiFi</a:t>
            </a:r>
            <a:r>
              <a:rPr sz="1600" b="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status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()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!= WL_CONNECTED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{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</a:t>
            </a:r>
            <a:r>
              <a:rPr sz="1600" b="0" dirty="0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delay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sz="1600" b="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2000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  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sz="1600" b="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sz="1600" b="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"."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}</a:t>
            </a:r>
          </a:p>
          <a:p>
            <a:pPr>
              <a:lnSpc>
                <a:spcPts val="1425"/>
              </a:lnSpc>
            </a:pP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sz="1600" b="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sz="1600" b="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""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</a:p>
          <a:p>
            <a:pPr>
              <a:lnSpc>
                <a:spcPts val="1425"/>
              </a:lnSpc>
            </a:pP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sz="1600" b="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sz="1600" b="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</a:t>
            </a:r>
            <a:r>
              <a:rPr sz="1600" b="0" dirty="0" err="1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WiFi</a:t>
            </a:r>
            <a:r>
              <a:rPr sz="1600" b="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 connected"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}</a:t>
            </a:r>
          </a:p>
          <a:p>
            <a:pPr>
              <a:lnSpc>
                <a:spcPts val="1425"/>
              </a:lnSpc>
            </a:pPr>
            <a:r>
              <a:rPr sz="1600" b="0" dirty="0" err="1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void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loop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()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{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</a:t>
            </a:r>
            <a:r>
              <a:rPr sz="1600" b="0" dirty="0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float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h = 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dht</a:t>
            </a:r>
            <a:r>
              <a:rPr sz="1600" b="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readHumidity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()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</a:t>
            </a:r>
            <a:r>
              <a:rPr sz="1600" b="0" dirty="0">
                <a:solidFill>
                  <a:srgbClr val="00979D"/>
                </a:solidFill>
                <a:latin typeface="Consolas" panose="020B0609020204030204"/>
                <a:ea typeface="Consolas" panose="020B0609020204030204"/>
              </a:rPr>
              <a:t>float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t = 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dht</a:t>
            </a:r>
            <a:r>
              <a:rPr sz="1600" b="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readTemperature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()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</a:t>
            </a:r>
            <a:r>
              <a:rPr sz="1600" b="0" dirty="0">
                <a:solidFill>
                  <a:srgbClr val="728E00"/>
                </a:solidFill>
                <a:latin typeface="Consolas" panose="020B0609020204030204"/>
                <a:ea typeface="Consolas" panose="020B0609020204030204"/>
              </a:rPr>
              <a:t>if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isnan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h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 || 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isnan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t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))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{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Serial</a:t>
            </a:r>
            <a:r>
              <a:rPr sz="1600" b="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.</a:t>
            </a:r>
            <a:r>
              <a:rPr sz="1600" b="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</a:rPr>
              <a:t>println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(</a:t>
            </a:r>
            <a:r>
              <a:rPr sz="1600" b="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</a:rPr>
              <a:t>"Failed to read from DHT sensor!"</a:t>
            </a:r>
            <a:r>
              <a:rPr sz="1600" b="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</a:rPr>
              <a:t>)</a:t>
            </a: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;</a:t>
            </a:r>
          </a:p>
          <a:p>
            <a:pPr>
              <a:lnSpc>
                <a:spcPts val="1425"/>
              </a:lnSpc>
            </a:pPr>
            <a:r>
              <a:rPr sz="1600" b="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</a:rPr>
              <a:t>  </a:t>
            </a:r>
            <a:r>
              <a:rPr lang="en-US" sz="1600" dirty="0" smtClean="0">
                <a:solidFill>
                  <a:srgbClr val="728E00"/>
                </a:solidFill>
                <a:latin typeface="Consolas" panose="020B0609020204030204"/>
                <a:ea typeface="Consolas" panose="020B0609020204030204"/>
                <a:sym typeface="+mn-ea"/>
              </a:rPr>
              <a:t>return</a:t>
            </a:r>
            <a:r>
              <a:rPr lang="en-US" sz="1600" dirty="0" smtClean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lang="en-US" sz="1600" dirty="0" smtClean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lang="en-US" sz="1600" dirty="0" smtClean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 </a:t>
            </a:r>
            <a:r>
              <a:rPr lang="en-US" sz="1600" dirty="0" smtClean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}</a:t>
            </a:r>
            <a:endParaRPr lang="en-US" sz="1600" dirty="0" smtClean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endParaRPr sz="1600" b="0" dirty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5958348" y="378273"/>
            <a:ext cx="6322554" cy="5119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425"/>
              </a:lnSpc>
            </a:pPr>
            <a:r>
              <a:rPr sz="1600" dirty="0" smtClean="0">
                <a:solidFill>
                  <a:srgbClr val="728E00"/>
                </a:solidFill>
                <a:latin typeface="Consolas" panose="020B0609020204030204"/>
                <a:ea typeface="Consolas" panose="020B0609020204030204"/>
                <a:sym typeface="+mn-ea"/>
              </a:rPr>
              <a:t>if</a:t>
            </a:r>
            <a:r>
              <a:rPr sz="1600" dirty="0" smtClean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(</a:t>
            </a:r>
            <a:r>
              <a:rPr sz="1600" dirty="0" err="1" smtClean="0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client</a:t>
            </a:r>
            <a:r>
              <a:rPr sz="1600" dirty="0" err="1" smtClean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.</a:t>
            </a:r>
            <a:r>
              <a:rPr sz="1600" dirty="0" err="1" smtClean="0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connect</a:t>
            </a:r>
            <a:r>
              <a:rPr sz="1600" dirty="0" smtClean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(</a:t>
            </a:r>
            <a:r>
              <a:rPr sz="1600" dirty="0" smtClean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server,</a:t>
            </a:r>
            <a:r>
              <a:rPr sz="1600" dirty="0" smtClean="0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80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))</a:t>
            </a:r>
            <a:r>
              <a:rPr sz="1600" dirty="0">
                <a:solidFill>
                  <a:srgbClr val="95A5A6"/>
                </a:solidFill>
                <a:latin typeface="Consolas" panose="020B0609020204030204"/>
                <a:ea typeface="Consolas" panose="020B0609020204030204"/>
                <a:sym typeface="+mn-ea"/>
              </a:rPr>
              <a:t> </a:t>
            </a:r>
            <a:r>
              <a:rPr sz="900" dirty="0" smtClean="0">
                <a:solidFill>
                  <a:srgbClr val="95A5A6"/>
                </a:solidFill>
                <a:latin typeface="Consolas" panose="020B0609020204030204"/>
                <a:ea typeface="Consolas" panose="020B0609020204030204"/>
                <a:sym typeface="+mn-ea"/>
              </a:rPr>
              <a:t>//"</a:t>
            </a:r>
            <a:r>
              <a:rPr sz="900" dirty="0">
                <a:solidFill>
                  <a:srgbClr val="95A5A6"/>
                </a:solidFill>
                <a:latin typeface="Consolas" panose="020B0609020204030204"/>
                <a:ea typeface="Consolas" panose="020B0609020204030204"/>
                <a:sym typeface="+mn-ea"/>
              </a:rPr>
              <a:t>184.106.153.149" or api.thingspeak.com</a:t>
            </a:r>
            <a:endParaRPr sz="1600" b="0" dirty="0">
              <a:solidFill>
                <a:srgbClr val="95A5A6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{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                      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  String 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postStr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 = 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apiKey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  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postStr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 +=</a:t>
            </a:r>
            <a:r>
              <a:rPr sz="160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"&amp;field1="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  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postStr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 += </a:t>
            </a:r>
            <a:r>
              <a:rPr sz="1600" dirty="0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String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(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t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)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  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postStr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 +=</a:t>
            </a:r>
            <a:r>
              <a:rPr sz="160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"&amp;field2="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  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postStr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 += </a:t>
            </a:r>
            <a:r>
              <a:rPr sz="1600" dirty="0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String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(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h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)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  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postStr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 += </a:t>
            </a:r>
            <a:r>
              <a:rPr sz="160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"\r\n\r\n"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client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.</a:t>
            </a: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print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(</a:t>
            </a:r>
            <a:r>
              <a:rPr sz="160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"POST /update HTTP/1.1\n"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)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client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.</a:t>
            </a: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print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(</a:t>
            </a:r>
            <a:r>
              <a:rPr sz="160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"Host: api.thingspeak.com\n"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)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client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.</a:t>
            </a: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print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(</a:t>
            </a:r>
            <a:r>
              <a:rPr sz="160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"Connection: close\n"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)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client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.</a:t>
            </a: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print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(</a:t>
            </a:r>
            <a:r>
              <a:rPr sz="160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"X-THINGSPEAKAPIKEY: "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+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apiKey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+</a:t>
            </a:r>
            <a:r>
              <a:rPr sz="160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"\n"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)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client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.</a:t>
            </a: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print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(</a:t>
            </a:r>
            <a:r>
              <a:rPr sz="160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"Content-Type: application/x-www-form-</a:t>
            </a:r>
            <a:r>
              <a:rPr sz="1600" dirty="0" err="1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urlencoded</a:t>
            </a:r>
            <a:r>
              <a:rPr sz="160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\n"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)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client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.</a:t>
            </a: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print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(</a:t>
            </a:r>
            <a:r>
              <a:rPr sz="160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"Content-Length: "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)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client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.</a:t>
            </a: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print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(</a:t>
            </a: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postStr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.</a:t>
            </a: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length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())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client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.</a:t>
            </a: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print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(</a:t>
            </a:r>
            <a:r>
              <a:rPr sz="160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"\n\n"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)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client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.</a:t>
            </a: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print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(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postStr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)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Serial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.</a:t>
            </a: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print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(</a:t>
            </a:r>
            <a:r>
              <a:rPr sz="160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"Temperature: "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)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Serial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.</a:t>
            </a: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print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(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t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)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Serial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.</a:t>
            </a: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print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(</a:t>
            </a:r>
            <a:r>
              <a:rPr sz="160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" degrees </a:t>
            </a:r>
            <a:r>
              <a:rPr sz="1600" dirty="0" err="1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Celcius</a:t>
            </a:r>
            <a:r>
              <a:rPr sz="160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, Humidity: "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)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Serial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.</a:t>
            </a: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print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(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h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)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Serial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.</a:t>
            </a: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println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(</a:t>
            </a:r>
            <a:r>
              <a:rPr sz="160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"%. Send to </a:t>
            </a:r>
            <a:r>
              <a:rPr sz="1600" dirty="0" err="1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Thingspeak</a:t>
            </a:r>
            <a:r>
              <a:rPr sz="160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."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)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}</a:t>
            </a:r>
            <a:endParaRPr sz="1600" b="0" dirty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  </a:t>
            </a: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client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.</a:t>
            </a: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stop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()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  </a:t>
            </a: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Serial</a:t>
            </a:r>
            <a:r>
              <a:rPr sz="1600" dirty="0" err="1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.</a:t>
            </a:r>
            <a:r>
              <a:rPr sz="1600" dirty="0" err="1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println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(</a:t>
            </a:r>
            <a:r>
              <a:rPr sz="160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"Waiting..."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)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  </a:t>
            </a:r>
            <a:r>
              <a:rPr sz="1600" dirty="0">
                <a:solidFill>
                  <a:srgbClr val="D35400"/>
                </a:solidFill>
                <a:latin typeface="Consolas" panose="020B0609020204030204"/>
                <a:ea typeface="Consolas" panose="020B0609020204030204"/>
                <a:sym typeface="+mn-ea"/>
              </a:rPr>
              <a:t>delay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(</a:t>
            </a:r>
            <a:r>
              <a:rPr sz="1600" dirty="0">
                <a:solidFill>
                  <a:srgbClr val="005C5F"/>
                </a:solidFill>
                <a:latin typeface="Consolas" panose="020B0609020204030204"/>
                <a:ea typeface="Consolas" panose="020B0609020204030204"/>
                <a:sym typeface="+mn-ea"/>
              </a:rPr>
              <a:t>1000</a:t>
            </a: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)</a:t>
            </a:r>
            <a:r>
              <a:rPr sz="1600" dirty="0">
                <a:solidFill>
                  <a:srgbClr val="4E5B61"/>
                </a:solidFill>
                <a:latin typeface="Consolas" panose="020B0609020204030204"/>
                <a:ea typeface="Consolas" panose="020B0609020204030204"/>
                <a:sym typeface="+mn-ea"/>
              </a:rPr>
              <a:t>;</a:t>
            </a:r>
            <a:endParaRPr sz="1600" b="0" dirty="0">
              <a:solidFill>
                <a:srgbClr val="4E5B61"/>
              </a:solidFill>
              <a:latin typeface="Consolas" panose="020B0609020204030204"/>
              <a:ea typeface="Consolas" panose="020B0609020204030204"/>
            </a:endParaRPr>
          </a:p>
          <a:p>
            <a:pPr>
              <a:lnSpc>
                <a:spcPts val="1425"/>
              </a:lnSpc>
            </a:pPr>
            <a:r>
              <a:rPr sz="1600" dirty="0">
                <a:solidFill>
                  <a:srgbClr val="434F54"/>
                </a:solidFill>
                <a:latin typeface="Consolas" panose="020B0609020204030204"/>
                <a:ea typeface="Consolas" panose="020B0609020204030204"/>
                <a:sym typeface="+mn-ea"/>
              </a:rPr>
              <a:t>}</a:t>
            </a:r>
            <a:endParaRPr lang="en-US" sz="1600" dirty="0">
              <a:solidFill>
                <a:srgbClr val="434F54"/>
              </a:solidFill>
              <a:latin typeface="Consolas" panose="020B0609020204030204"/>
              <a:ea typeface="Consolas" panose="020B0609020204030204"/>
              <a:sym typeface="+mn-ea"/>
            </a:endParaRPr>
          </a:p>
        </p:txBody>
      </p:sp>
      <p:sp>
        <p:nvSpPr>
          <p:cNvPr id="4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/>
          <p:cNvSpPr txBox="1"/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65486"/>
          <a:stretch>
            <a:fillRect/>
          </a:stretch>
        </p:blipFill>
        <p:spPr>
          <a:xfrm>
            <a:off x="627331" y="1669181"/>
            <a:ext cx="10361381" cy="34387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Picture 2" descr="IMG_20250224_153928"/>
          <p:cNvPicPr>
            <a:picLocks noChangeAspect="1"/>
          </p:cNvPicPr>
          <p:nvPr/>
        </p:nvPicPr>
        <p:blipFill>
          <a:blip r:embed="rId2"/>
          <a:srcRect t="19454" b="2000"/>
          <a:stretch>
            <a:fillRect/>
          </a:stretch>
        </p:blipFill>
        <p:spPr>
          <a:xfrm>
            <a:off x="737419" y="0"/>
            <a:ext cx="10545097" cy="61648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/>
          <p:cNvSpPr txBox="1"/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 descr="C:\Users\student\Desktop\week 7\Screenshot 2025-02-24 154304.pngScreenshot 2025-02-24 154304"/>
          <p:cNvPicPr>
            <a:picLocks noChangeAspect="1"/>
          </p:cNvPicPr>
          <p:nvPr/>
        </p:nvPicPr>
        <p:blipFill>
          <a:blip r:embed="rId2"/>
          <a:srcRect l="901" r="2131" b="-1414"/>
          <a:stretch>
            <a:fillRect/>
          </a:stretch>
        </p:blipFill>
        <p:spPr>
          <a:xfrm>
            <a:off x="2290225" y="913867"/>
            <a:ext cx="9181465" cy="268669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 descr="C:\Users\student\Desktop\week 7\Screenshot 2025-02-24 154326.pngScreenshot 2025-02-24 154326"/>
          <p:cNvPicPr>
            <a:picLocks noChangeAspect="1"/>
          </p:cNvPicPr>
          <p:nvPr/>
        </p:nvPicPr>
        <p:blipFill>
          <a:blip r:embed="rId3"/>
          <a:srcRect l="200" r="663"/>
          <a:stretch>
            <a:fillRect/>
          </a:stretch>
        </p:blipFill>
        <p:spPr>
          <a:xfrm>
            <a:off x="203132" y="3884553"/>
            <a:ext cx="9215120" cy="276777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  <a:headEnd/>
            <a:tailEnd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1" y="788895"/>
            <a:ext cx="11799136" cy="5115781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9" y="0"/>
            <a:ext cx="7895108" cy="6858000"/>
          </a:xfrm>
          <a:prstGeom prst="rect">
            <a:avLst/>
          </a:prstGeom>
        </p:spPr>
      </p:pic>
      <p:sp>
        <p:nvSpPr>
          <p:cNvPr id="2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/>
          <p:cNvSpPr txBox="1"/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8654817" y="3413899"/>
            <a:ext cx="3537183" cy="369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400" b="0" i="0" dirty="0">
                <a:solidFill>
                  <a:srgbClr val="3C4043"/>
                </a:solidFill>
                <a:effectLst/>
                <a:latin typeface="Arial" panose="020B0604020202020204" pitchFamily="34" charset="0"/>
              </a:rPr>
              <a:t>DHT11 Temperature and Humidity Sensor</a:t>
            </a:r>
            <a:endParaRPr lang="en-IN" sz="1400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65" y="756720"/>
            <a:ext cx="854342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DHT11</a:t>
            </a:r>
            <a:r>
              <a:rPr lang="en-US" dirty="0"/>
              <a:t> is a digital temperature and humidity sensor that provides calibrated output via a single-wire communication protocol. It is commonly used in weather monitoring systems, home automation, and IoT applications.</a:t>
            </a:r>
          </a:p>
          <a:p>
            <a:r>
              <a:rPr lang="en-US" b="1" dirty="0"/>
              <a:t>1. Weather Monitoring Systems</a:t>
            </a:r>
          </a:p>
          <a:p>
            <a:r>
              <a:rPr lang="en-US" dirty="0"/>
              <a:t>🌤️ Used in DIY and professional weather stations to measure temperature and humidity levels.</a:t>
            </a:r>
          </a:p>
          <a:p>
            <a:r>
              <a:rPr lang="en-US" b="1" dirty="0"/>
              <a:t>2. Home Automation &amp; Smart Homes</a:t>
            </a:r>
          </a:p>
          <a:p>
            <a:r>
              <a:rPr lang="en-US" dirty="0"/>
              <a:t>🏡 Integrated into IoT-based smart home systems for automatic climate control, triggering fans, air purifiers, or dehumidifiers.</a:t>
            </a:r>
          </a:p>
          <a:p>
            <a:r>
              <a:rPr lang="en-US" b="1" dirty="0"/>
              <a:t>3. Greenhouse Monitoring</a:t>
            </a:r>
          </a:p>
          <a:p>
            <a:r>
              <a:rPr lang="en-US" dirty="0"/>
              <a:t>🌱 Helps maintain optimal temperature and humidity levels for plant growth in agricultural environments.</a:t>
            </a:r>
          </a:p>
          <a:p>
            <a:r>
              <a:rPr lang="en-US" b="1" dirty="0"/>
              <a:t>4. Industrial Environmental Monitoring</a:t>
            </a:r>
          </a:p>
          <a:p>
            <a:r>
              <a:rPr lang="en-US" dirty="0"/>
              <a:t>🏭 Used in factories and warehouses to monitor environmental conditions that affect machinery and stored goods.</a:t>
            </a:r>
          </a:p>
          <a:p>
            <a:r>
              <a:rPr lang="en-US" b="1" dirty="0"/>
              <a:t>5. HVAC (Heating, Ventilation, and Air Conditioning) Systems</a:t>
            </a:r>
          </a:p>
          <a:p>
            <a:r>
              <a:rPr lang="en-US" dirty="0"/>
              <a:t>❄️ Helps in climate control systems by providing real-time temperature and humidity data for automated adjustments.</a:t>
            </a:r>
          </a:p>
          <a:p>
            <a:endParaRPr lang="en-IN" dirty="0"/>
          </a:p>
        </p:txBody>
      </p:sp>
      <p:grpSp>
        <p:nvGrpSpPr>
          <p:cNvPr id="12" name="Group 11"/>
          <p:cNvGrpSpPr/>
          <p:nvPr/>
        </p:nvGrpSpPr>
        <p:grpSpPr>
          <a:xfrm>
            <a:off x="8731046" y="920287"/>
            <a:ext cx="3039754" cy="2471841"/>
            <a:chOff x="141715" y="896353"/>
            <a:chExt cx="4172532" cy="39820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141715" y="896353"/>
              <a:ext cx="4172532" cy="398200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rcRect l="32641" r="13373"/>
            <a:stretch>
              <a:fillRect/>
            </a:stretch>
          </p:blipFill>
          <p:spPr>
            <a:xfrm>
              <a:off x="314800" y="1029898"/>
              <a:ext cx="678859" cy="134350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16346" y="3908323"/>
            <a:ext cx="2615216" cy="15190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8037871" y="5673927"/>
            <a:ext cx="36494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400" dirty="0" smtClean="0">
                <a:solidFill>
                  <a:srgbClr val="3C4043"/>
                </a:solidFill>
                <a:latin typeface="Arial" panose="020B0604020202020204" pitchFamily="34" charset="0"/>
              </a:rPr>
              <a:t>DHT22 Temperature and Humidity Sensor</a:t>
            </a:r>
            <a:endParaRPr lang="en-IN" sz="1400" b="1" dirty="0">
              <a:solidFill>
                <a:srgbClr val="0F1111"/>
              </a:solidFill>
              <a:latin typeface="Amazon Emb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/>
          <p:cNvSpPr txBox="1"/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982073"/>
            <a:ext cx="4840435" cy="38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0" i="0" dirty="0">
                <a:solidFill>
                  <a:srgbClr val="3C4043"/>
                </a:solidFill>
                <a:effectLst/>
                <a:latin typeface="Arial" panose="020B0604020202020204" pitchFamily="34" charset="0"/>
              </a:rPr>
              <a:t>DHT11 Temperature and Humidity Sensor</a:t>
            </a:r>
            <a:endParaRPr lang="en-IN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1893" y="989260"/>
            <a:ext cx="776343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b="1" dirty="0"/>
              <a:t>Specifications: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Temperature Range:</a:t>
            </a:r>
            <a:r>
              <a:rPr lang="en-US" dirty="0"/>
              <a:t> 0°C to 50°C (±2°C accuracy)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Humidity Range:</a:t>
            </a:r>
            <a:r>
              <a:rPr lang="en-US" dirty="0"/>
              <a:t> 20% to 90% RH (±5% accuracy)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Operating Voltage:</a:t>
            </a:r>
            <a:r>
              <a:rPr lang="en-US" dirty="0"/>
              <a:t> 3.3V - 5V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Output Signal:</a:t>
            </a:r>
            <a:r>
              <a:rPr lang="en-US" dirty="0"/>
              <a:t> Digital (single-wire)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Sampling Rate:</a:t>
            </a:r>
            <a:r>
              <a:rPr lang="en-US" dirty="0"/>
              <a:t> 1 Hz (one reading per second)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Response Time:</a:t>
            </a:r>
            <a:r>
              <a:rPr lang="en-US" dirty="0"/>
              <a:t> ~2 seconds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Dimensions:</a:t>
            </a:r>
            <a:r>
              <a:rPr lang="en-US" dirty="0"/>
              <a:t> 15mm x 12mm x 5mm</a:t>
            </a:r>
          </a:p>
          <a:p>
            <a:endParaRPr lang="en-US" dirty="0"/>
          </a:p>
          <a:p>
            <a:r>
              <a:rPr lang="en-US" b="1" dirty="0"/>
              <a:t>Pinout: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VCC</a:t>
            </a:r>
            <a:r>
              <a:rPr lang="en-US" dirty="0"/>
              <a:t> - Power supply (3.3V or 5V)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</a:t>
            </a:r>
            <a:r>
              <a:rPr lang="en-US" dirty="0"/>
              <a:t> - Digital output (connect to a pull-up resistor, typically 4.7kΩ)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GND</a:t>
            </a:r>
            <a:r>
              <a:rPr lang="en-US" dirty="0"/>
              <a:t> - Ground</a:t>
            </a:r>
          </a:p>
          <a:p>
            <a:endParaRPr lang="en-IN" dirty="0"/>
          </a:p>
        </p:txBody>
      </p:sp>
      <p:grpSp>
        <p:nvGrpSpPr>
          <p:cNvPr id="12" name="Group 11"/>
          <p:cNvGrpSpPr/>
          <p:nvPr/>
        </p:nvGrpSpPr>
        <p:grpSpPr>
          <a:xfrm>
            <a:off x="479547" y="989260"/>
            <a:ext cx="3881339" cy="3810118"/>
            <a:chOff x="141715" y="896353"/>
            <a:chExt cx="4172532" cy="39820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141715" y="896353"/>
              <a:ext cx="4172532" cy="398200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rcRect l="32641" r="13373"/>
            <a:stretch>
              <a:fillRect/>
            </a:stretch>
          </p:blipFill>
          <p:spPr>
            <a:xfrm>
              <a:off x="314800" y="1029898"/>
              <a:ext cx="678859" cy="134350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/>
          <p:cNvSpPr txBox="1"/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1026" name="Picture 2" descr="NodeMCU ESP8266 Specifications, Overview and Setting 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0635" y="991579"/>
            <a:ext cx="8534401" cy="5750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61"/>
            <a:ext cx="12192000" cy="5973823"/>
          </a:xfrm>
          <a:prstGeom prst="rect">
            <a:avLst/>
          </a:prstGeom>
        </p:spPr>
      </p:pic>
      <p:sp>
        <p:nvSpPr>
          <p:cNvPr id="5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02" y="0"/>
            <a:ext cx="9166434" cy="6720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94" y="0"/>
            <a:ext cx="8363051" cy="588489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41</TotalTime>
  <Words>542</Words>
  <Application>Microsoft Office PowerPoint</Application>
  <PresentationFormat>Custom</PresentationFormat>
  <Paragraphs>163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Gallery</vt:lpstr>
      <vt:lpstr>IOT AND CLOUD COMPUTING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</dc:title>
  <dc:creator>kunal gaikwad</dc:creator>
  <cp:lastModifiedBy>student</cp:lastModifiedBy>
  <cp:revision>325</cp:revision>
  <dcterms:created xsi:type="dcterms:W3CDTF">2023-11-09T09:27:00Z</dcterms:created>
  <dcterms:modified xsi:type="dcterms:W3CDTF">2025-03-21T06:08:27Z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53F98A4ED2E1478F98F5DBE977AAAD90_12</vt:lpwstr>
  </property>
  <property fmtid="{D5CDD505-2E9C-101B-9397-08002B2CF9AE}" pid="3" name="KSOProductBuildVer">
    <vt:lpwstr>1033-12.2.0.20323</vt:lpwstr>
  </property>
</Properties>
</file>